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83" r:id="rId5"/>
    <p:sldId id="284" r:id="rId6"/>
    <p:sldId id="285" r:id="rId7"/>
    <p:sldId id="286" r:id="rId8"/>
    <p:sldId id="260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ABFFD1"/>
    <a:srgbClr val="FFFFB7"/>
    <a:srgbClr val="FFFFAB"/>
    <a:srgbClr val="E6EDF6"/>
    <a:srgbClr val="EDF2F9"/>
    <a:srgbClr val="FEF6F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E450-5D2B-4BFB-878D-861749C951D3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987824" y="188640"/>
            <a:ext cx="5976714" cy="236458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Электричество</a:t>
            </a:r>
          </a:p>
          <a:p>
            <a:pPr algn="ctr">
              <a:lnSpc>
                <a:spcPct val="80000"/>
              </a:lnSpc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и электротехнические работы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664296" cy="24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budzon.com.ua/uploads/category/Screenshot_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8999"/>
            <a:ext cx="3024336" cy="30243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5408" y="3573016"/>
            <a:ext cx="4933056" cy="1754326"/>
          </a:xfrm>
          <a:prstGeom prst="rect">
            <a:avLst/>
          </a:prstGeom>
          <a:solidFill>
            <a:srgbClr val="E6EDF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 электроэнергии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852936"/>
            <a:ext cx="153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Тема: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5" name="Picture 7" descr="http://63.img.avito.st/640x480/372235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517232"/>
            <a:ext cx="5652120" cy="113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nteractivadigital.com/uploads/2014/02/idea-10542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7544" y="1268760"/>
            <a:ext cx="1763688" cy="182719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6408712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в результате действия внешней силы каждый единичный электрический заряд при движении внутри источника приобретает некоторое количество энергии.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45024"/>
            <a:ext cx="8064896" cy="2677656"/>
          </a:xfrm>
          <a:prstGeom prst="rect">
            <a:avLst/>
          </a:prstGeom>
          <a:solidFill>
            <a:srgbClr val="FFFFB7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/>
              <a:t>Величина энергии, получаемой от внешних сил единичным электрическим зарядом внутри источника, называется </a:t>
            </a:r>
            <a:r>
              <a:rPr lang="ru-RU" sz="2800" b="1" i="1" smtClean="0">
                <a:solidFill>
                  <a:srgbClr val="FF0000"/>
                </a:solidFill>
              </a:rPr>
              <a:t>электродвижущей силой источника </a:t>
            </a:r>
            <a:r>
              <a:rPr lang="ru-RU" sz="2800" b="1" i="1" dirty="0" smtClean="0">
                <a:solidFill>
                  <a:srgbClr val="FF0000"/>
                </a:solidFill>
              </a:rPr>
              <a:t>(ЭДС)</a:t>
            </a:r>
            <a:r>
              <a:rPr lang="ru-RU" sz="2800" b="1" i="1" dirty="0" smtClean="0"/>
              <a:t>.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Как и напряжение, </a:t>
            </a:r>
            <a:r>
              <a:rPr lang="ru-RU" sz="2800" b="1" dirty="0" smtClean="0">
                <a:solidFill>
                  <a:srgbClr val="FF0000"/>
                </a:solidFill>
              </a:rPr>
              <a:t>ЭДС</a:t>
            </a:r>
            <a:r>
              <a:rPr lang="ru-RU" sz="2800" b="1" dirty="0" smtClean="0"/>
              <a:t> источника измеряется в </a:t>
            </a:r>
            <a:r>
              <a:rPr lang="ru-RU" sz="2800" b="1" dirty="0" smtClean="0">
                <a:solidFill>
                  <a:srgbClr val="FF0000"/>
                </a:solidFill>
              </a:rPr>
              <a:t>вольтах</a:t>
            </a:r>
            <a:r>
              <a:rPr lang="ru-RU" sz="2800" b="1" dirty="0" smtClean="0"/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764000" cy="9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nteractivadigital.com/uploads/2014/02/idea-10542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260648"/>
            <a:ext cx="1979712" cy="20509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699792" y="332656"/>
            <a:ext cx="6048672" cy="18651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Рабочее напряжение и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мощность источников тока обычно указываю на корпусе источника: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1" y="2348880"/>
            <a:ext cx="792088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Для генераторов- напряжение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(В.)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,</a:t>
            </a:r>
            <a:b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мощность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(Вт.)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Для гальванических элементов- напряжение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(В.),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ток(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А.,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мАмпер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589240"/>
            <a:ext cx="7128792" cy="1015663"/>
          </a:xfrm>
          <a:prstGeom prst="rect">
            <a:avLst/>
          </a:prstGeom>
          <a:solidFill>
            <a:srgbClr val="FFFF8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Для увеличения тока (мощности)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- </a:t>
            </a:r>
            <a:b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источники тока соединяют параллельно.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437112"/>
            <a:ext cx="7348743" cy="1015663"/>
          </a:xfrm>
          <a:prstGeom prst="rect">
            <a:avLst/>
          </a:prstGeom>
          <a:solidFill>
            <a:srgbClr val="ABFFD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Для увеличения напряжения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-</a:t>
            </a:r>
            <a:b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источники тока соединяют последовательно.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83768" y="332656"/>
            <a:ext cx="6408712" cy="1034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Опасным в электротехнике является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короткое замыкание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1484784"/>
            <a:ext cx="5904656" cy="1678023"/>
          </a:xfrm>
          <a:prstGeom prst="rect">
            <a:avLst/>
          </a:prstGeom>
          <a:solidFill>
            <a:srgbClr val="FFFF8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соединить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электроды источника тока проводом, получим то, что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называется-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короткого замыкания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1728192" cy="2156891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87624" y="3429000"/>
            <a:ext cx="7704856" cy="1471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prstClr val="black"/>
                </a:solidFill>
              </a:rPr>
              <a:t>Сила </a:t>
            </a:r>
            <a:r>
              <a:rPr lang="ru-RU" sz="2800" b="1" i="1" dirty="0" smtClean="0">
                <a:solidFill>
                  <a:prstClr val="black"/>
                </a:solidFill>
              </a:rPr>
              <a:t>тока в проводнике прямо пропорциональна 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prstClr val="black"/>
                </a:solidFill>
              </a:rPr>
              <a:t>напряжению на концах проводника и  обратно</a:t>
            </a:r>
          </a:p>
          <a:p>
            <a:pPr>
              <a:lnSpc>
                <a:spcPct val="80000"/>
              </a:lnSpc>
            </a:pPr>
            <a:r>
              <a:rPr lang="ru-RU" sz="2800" b="1" i="1" dirty="0" smtClean="0">
                <a:solidFill>
                  <a:prstClr val="black"/>
                </a:solidFill>
              </a:rPr>
              <a:t>пропорциональна его сопротивлению.</a:t>
            </a:r>
            <a:endParaRPr lang="ru-RU" sz="2800" b="1" i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00192" y="3284984"/>
            <a:ext cx="223490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Ома-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013176"/>
            <a:ext cx="19431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013176"/>
            <a:ext cx="1914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5013176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5949280"/>
            <a:ext cx="19145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5949280"/>
            <a:ext cx="1924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nteractivadigital.com/uploads/2014/02/idea-10542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260648"/>
            <a:ext cx="1979712" cy="20509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332656"/>
            <a:ext cx="6480720" cy="25299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предохранения от короткого замыкания между источником и нагрузкой в разрыв проводов устанавливают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защитные устройства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плавких предохранителей и автоматов защиты.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996952"/>
            <a:ext cx="8208912" cy="1126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устройства предохраняют от повреждения станки, двигатели, генераторы, линии электропередачи, бытовые электроприборы и т. д.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221088"/>
            <a:ext cx="2090914" cy="223224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63480" y="4437112"/>
            <a:ext cx="4680520" cy="21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 изоляционный материал,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— плавкая вставка,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— окно,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— винтовой контакт,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5— центральный контакт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445224"/>
            <a:ext cx="1224136" cy="1237699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nteractivadigital.com/uploads/2014/02/idea-10542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260648"/>
            <a:ext cx="1979712" cy="20509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1844824"/>
            <a:ext cx="7704856" cy="4856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Нагрузка электрической цепи будет исправно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том случае, если её электрические параметры соответствуют параметрам источника и другим элементам цепи.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означает: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рабочее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напряжение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нагрузки должно соответствовать рабочему напряжению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источника,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мощность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потребляемая нагрузкой, не должна превышать его допустимой мощности.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771800" y="332656"/>
            <a:ext cx="5256584" cy="136815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2362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апомнить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interactivadigital.com/uploads/2014/02/idea-10542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95536" y="260648"/>
            <a:ext cx="1979712" cy="20509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2564904"/>
            <a:ext cx="7704856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Заменять плавкую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вставку: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800" b="1" dirty="0" smtClean="0"/>
              <a:t>на </a:t>
            </a:r>
            <a:r>
              <a:rPr lang="ru-RU" sz="2800" b="1" dirty="0" smtClean="0"/>
              <a:t>вставку с большей силой </a:t>
            </a:r>
            <a:r>
              <a:rPr lang="ru-RU" sz="2800" b="1" dirty="0" smtClean="0"/>
              <a:t>тока,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800" b="1" dirty="0" smtClean="0"/>
              <a:t>на </a:t>
            </a:r>
            <a:r>
              <a:rPr lang="ru-RU" sz="2800" b="1" dirty="0" smtClean="0"/>
              <a:t>«жучка» или заглушку в виде металлической </a:t>
            </a:r>
            <a:r>
              <a:rPr lang="ru-RU" sz="2800" b="1" dirty="0" smtClean="0"/>
              <a:t>фольги, </a:t>
            </a:r>
            <a:r>
              <a:rPr lang="ru-RU" sz="2800" b="1" dirty="0" smtClean="0"/>
              <a:t>так как это может привести к перегрузке и возгоранию проводов и других элементов электрической </a:t>
            </a:r>
            <a:r>
              <a:rPr lang="ru-RU" sz="2800" b="1" dirty="0" smtClean="0"/>
              <a:t>цепи.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2771800" y="332656"/>
            <a:ext cx="5256584" cy="136815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2362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апрещено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71600" y="3717032"/>
            <a:ext cx="5256584" cy="2232248"/>
          </a:xfrm>
          <a:prstGeom prst="roundRect">
            <a:avLst/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6480720" cy="255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uper2010.ucoz.ua/1/1977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75856" y="1772816"/>
            <a:ext cx="5688632" cy="1584176"/>
          </a:xfrm>
          <a:prstGeom prst="roundRect">
            <a:avLst/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563888" y="1916832"/>
            <a:ext cx="5184576" cy="1239838"/>
          </a:xfrm>
          <a:prstGeom prst="rect">
            <a:avLst/>
          </a:prstGeom>
          <a:noFill/>
          <a:ln w="28575">
            <a:noFill/>
          </a:ln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Домашнее</a:t>
            </a:r>
          </a:p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задание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437112"/>
            <a:ext cx="5021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на вопросы: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568952" cy="10801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2362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Опорные знания: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3861048"/>
            <a:ext cx="867645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 ЭДС источника и напряжение на нагрузке, в каких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единицах измеряется?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электрической цепи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 к  устройствам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работает плавкий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предохранитель?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плавкого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предохранителя?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64096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короткого замыкания, электродвижущая сила, плавкие хранители, устройства защиты.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51520" y="2420888"/>
            <a:ext cx="8568952" cy="136815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2362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Контрольные вопросы: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340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131</cp:revision>
  <dcterms:created xsi:type="dcterms:W3CDTF">2016-01-20T13:08:03Z</dcterms:created>
  <dcterms:modified xsi:type="dcterms:W3CDTF">2016-03-02T08:59:20Z</dcterms:modified>
</cp:coreProperties>
</file>