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66" r:id="rId5"/>
    <p:sldId id="283" r:id="rId6"/>
    <p:sldId id="285" r:id="rId7"/>
    <p:sldId id="286" r:id="rId8"/>
    <p:sldId id="287" r:id="rId9"/>
    <p:sldId id="260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F"/>
    <a:srgbClr val="FFFFAB"/>
    <a:srgbClr val="ABFFD1"/>
    <a:srgbClr val="E6EDF6"/>
    <a:srgbClr val="FFFFB7"/>
    <a:srgbClr val="EDF2F9"/>
    <a:srgbClr val="FEF6F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4E450-5D2B-4BFB-878D-861749C951D3}" type="datetimeFigureOut">
              <a:rPr lang="ru-RU" smtClean="0"/>
              <a:pPr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9AF1B-1145-4847-AABA-7E8CFFFC4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987824" y="188640"/>
            <a:ext cx="5976714" cy="2364582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Электричество</a:t>
            </a:r>
          </a:p>
          <a:p>
            <a:pPr algn="ctr">
              <a:lnSpc>
                <a:spcPct val="80000"/>
              </a:lnSpc>
            </a:pPr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и электротехнические работы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664296" cy="24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ttp://budzon.com.ua/uploads/category/Screenshot_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8999"/>
            <a:ext cx="3024336" cy="302433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815408" y="3573016"/>
            <a:ext cx="4933056" cy="1754326"/>
          </a:xfrm>
          <a:prstGeom prst="rect">
            <a:avLst/>
          </a:prstGeom>
          <a:solidFill>
            <a:srgbClr val="E6EDF6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потребителей электроэнергии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852936"/>
            <a:ext cx="15343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Тема: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5" name="Picture 7" descr="http://63.img.avito.st/640x480/3722353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517232"/>
            <a:ext cx="5652120" cy="1134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5256584" cy="50405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2362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197914"/>
            <a:ext cx="88924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i="1" dirty="0" smtClean="0"/>
              <a:t>Электрическое сопротивление, напряжение, мощность, проводимость, максимально допустимая мощность.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/>
              <a:t>Что такое сопротивление проводника и в каких единицах оно измеряется?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/>
              <a:t>Какими физическими явлениями сопровождается прохождение электрического тока по проводнику?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/>
              <a:t>Что такое мощность и в каких единицах она измеряется?</a:t>
            </a:r>
          </a:p>
          <a:p>
            <a:pPr marL="51435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800" b="1" dirty="0" smtClean="0"/>
              <a:t>Чему равно полное сопротивление трёх одинаковых проводников, соединённых последовательно? параллельно?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nteractivadigital.com/uploads/2014/02/idea-10542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4" y="1268760"/>
            <a:ext cx="1763688" cy="182719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465313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 	   — провода, выключатели, устройства защиты, устройства учета они потребляют ничтожно малое количество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188640"/>
            <a:ext cx="6408712" cy="30469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Электрическая цепь содержит, как правило, несколько потребителей электрической энергии: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потребитель,</a:t>
            </a:r>
          </a:p>
          <a:p>
            <a:pPr marL="514350" indent="-514350">
              <a:buClr>
                <a:srgbClr val="FF0000"/>
              </a:buClr>
              <a:buAutoNum type="arabicPeriod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Второстепенный потребитель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64502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					—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нагрузка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определяет режим работы электрической цепи.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581128"/>
            <a:ext cx="66429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Второстепенный потребитель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3573016"/>
            <a:ext cx="48650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потребитель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764000" cy="9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552" y="2348880"/>
            <a:ext cx="820891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—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противодействие всей электрической цепи или отдельных её участков прохождению электрического тока. 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Сопротивление измеряется в </a:t>
            </a:r>
            <a:r>
              <a:rPr lang="ru-RU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омах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— по имени немецкого учёного Георга Ома.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interactivadigital.com/uploads/2014/02/idea-10542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95536" y="260648"/>
            <a:ext cx="1979712" cy="205099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71800" y="332656"/>
            <a:ext cx="6048672" cy="18651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Одним из основных параметров нагрузки электрической цепи является её электрическое сопротивление.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941168"/>
            <a:ext cx="8352928" cy="14797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Проводники одинакового размера, изготовленные из разных металлов, будут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поразному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сопротивляться движению зарядов, и в них будет устанавливаться ток разной силы.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204864"/>
            <a:ext cx="6711517" cy="546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Электрическое сопротивление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19672" y="188640"/>
            <a:ext cx="7344816" cy="1580754"/>
          </a:xfrm>
          <a:prstGeom prst="rect">
            <a:avLst/>
          </a:prstGeom>
          <a:solidFill>
            <a:srgbClr val="FFFFAB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Проводник, обладающий электрическим сопротивлением, на принципиальных схемах изображается в виде прямоугольника и обозначается латинской буквой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8168" y="108168"/>
            <a:ext cx="1764000" cy="1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772816"/>
            <a:ext cx="8496944" cy="1126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Проводники соединяются двумя способами:</a:t>
            </a:r>
          </a:p>
          <a:p>
            <a:pPr marL="514350" indent="-514350">
              <a:lnSpc>
                <a:spcPct val="80000"/>
              </a:lnSpc>
              <a:buClr>
                <a:srgbClr val="FF0000"/>
              </a:buClr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последовательно,</a:t>
            </a:r>
          </a:p>
          <a:p>
            <a:pPr marL="514350" indent="-514350">
              <a:lnSpc>
                <a:spcPct val="80000"/>
              </a:lnSpc>
              <a:buClr>
                <a:srgbClr val="FF0000"/>
              </a:buClr>
              <a:buAutoNum type="arabicPeriod"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параллельное.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8352928" cy="1175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последовательном соединении-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общее электрическое сопротивление равно сумме их электрических сопротивлений.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26493"/>
            <a:ext cx="4464496" cy="53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7544" y="4725144"/>
            <a:ext cx="6336704" cy="1175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параллельном соединении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общее электрическое сопротивление равно сумме их проводимостей.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013176"/>
            <a:ext cx="2123728" cy="1608141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077072"/>
            <a:ext cx="3942729" cy="62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6024060"/>
            <a:ext cx="5688632" cy="6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008427"/>
            <a:ext cx="8640960" cy="16989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Напряжение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3200" b="1" i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V</a:t>
            </a:r>
            <a:r>
              <a:rPr lang="en-US" sz="3200" b="1" i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— это работа, которую совершает источник электрического тока по перемещению единицы электрического заряда через нагрузку с сопротивлением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R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змеряется в вольтах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9144000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Важные параметры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электропотребителей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5805264"/>
            <a:ext cx="8676456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Все параметры —нужны, чтобы подобрать сечение проводов 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провести расчет электрической сети.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2825236"/>
            <a:ext cx="8640960" cy="1698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Мощностью (Р)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называется работа по перемещению через нагрузку определённого электрического заряда, которую совершает источник тока в единицу времени. Измеряется в ваттах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Вт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) —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512" y="4697444"/>
            <a:ext cx="8676456" cy="923330"/>
          </a:xfrm>
          <a:prstGeom prst="rect">
            <a:avLst/>
          </a:prstGeom>
          <a:solidFill>
            <a:srgbClr val="FFFFB7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Проводимость-</a:t>
            </a:r>
            <a:r>
              <a:rPr lang="ru-RU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еличина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, обратная сопротивлению проводника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/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R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).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80364" y="1696908"/>
            <a:ext cx="78327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1196752"/>
            <a:ext cx="7992888" cy="2142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роводник в электрической цепи способен нагреваться,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металл проводника начинает окисляться, его сопротивление увеличивается, что при</a:t>
            </a:r>
            <a:r>
              <a:rPr lang="ru-RU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водит к </a:t>
            </a:r>
            <a:r>
              <a:rPr lang="ru-RU" sz="3200" b="1" i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плавлению</a:t>
            </a:r>
            <a:r>
              <a:rPr lang="ru-RU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проводника и его </a:t>
            </a:r>
            <a:r>
              <a:rPr lang="ru-RU" sz="3200" b="1" i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разрушению</a:t>
            </a:r>
            <a:r>
              <a:rPr lang="ru-RU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или </a:t>
            </a:r>
            <a:r>
              <a:rPr lang="ru-RU" sz="3200" b="1" i="1" dirty="0" smtClean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возгоранию</a:t>
            </a:r>
            <a:r>
              <a:rPr lang="ru-RU" sz="2800" b="1" i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изоляции.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43608" y="3573016"/>
            <a:ext cx="7920880" cy="2142125"/>
          </a:xfrm>
          <a:prstGeom prst="rect">
            <a:avLst/>
          </a:prstGeom>
          <a:solidFill>
            <a:srgbClr val="ABFFD1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Поэтому для любой нагрузки, для провода или любого другого элемента электрической цепи существует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максимально допустимая мощность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Arial Unicode MS" pitchFamily="34" charset="-128"/>
                <a:cs typeface="Arial Unicode MS" pitchFamily="34" charset="-128"/>
              </a:rPr>
              <a:t> при которой проводник может длительно работать без каких-либо осложнений.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60648"/>
            <a:ext cx="7056784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ПОДБОР СЕЧЕНИЯ ПРОВОДОВ: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180364" y="1696908"/>
            <a:ext cx="78327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792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7056784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ПОДБОР СЕЧЕНИЯ ПРОВОДОВ: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980728"/>
            <a:ext cx="7741368" cy="1643527"/>
          </a:xfrm>
          <a:prstGeom prst="rect">
            <a:avLst/>
          </a:prstGeom>
          <a:solidFill>
            <a:srgbClr val="FFFFB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i="1" dirty="0" smtClean="0">
                <a:solidFill>
                  <a:srgbClr val="FF0000"/>
                </a:solidFill>
              </a:rPr>
              <a:t>Превышение максимально допустимой мощности любого элемента электрической цепи приводит с течением времени к его разрушению.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852936"/>
            <a:ext cx="7776864" cy="1698927"/>
          </a:xfrm>
          <a:prstGeom prst="rect">
            <a:avLst/>
          </a:prstGeom>
          <a:solidFill>
            <a:srgbClr val="E6EDF6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</a:pPr>
            <a:r>
              <a:rPr lang="ru-RU" sz="3200" b="1" i="1" dirty="0" smtClean="0">
                <a:solidFill>
                  <a:srgbClr val="FF0000"/>
                </a:solidFill>
              </a:rPr>
              <a:t>Основными параметрами нагрузки-</a:t>
            </a:r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AutoNum type="arabicPeriod"/>
            </a:pPr>
            <a:r>
              <a:rPr lang="ru-RU" sz="2800" b="1" dirty="0" smtClean="0"/>
              <a:t>рабочее напряжение,</a:t>
            </a:r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AutoNum type="arabicPeriod"/>
            </a:pPr>
            <a:r>
              <a:rPr lang="ru-RU" sz="2800" b="1" dirty="0" smtClean="0"/>
              <a:t>потребляемая мощность,</a:t>
            </a:r>
          </a:p>
          <a:p>
            <a:pPr marL="514350" indent="-514350">
              <a:lnSpc>
                <a:spcPct val="90000"/>
              </a:lnSpc>
              <a:buClr>
                <a:srgbClr val="FF0000"/>
              </a:buClr>
              <a:buAutoNum type="arabicPeriod"/>
            </a:pPr>
            <a:r>
              <a:rPr lang="ru-RU" sz="2800" b="1" dirty="0" smtClean="0"/>
              <a:t>сила тока.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67136" y="4725144"/>
            <a:ext cx="7597352" cy="1643527"/>
          </a:xfrm>
          <a:prstGeom prst="rect">
            <a:avLst/>
          </a:prstGeom>
          <a:solidFill>
            <a:srgbClr val="ABFFD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Зная их определяем параметры проводов и вспомогательных элементов (выключателей, розеток, вилок, ламповых патронов).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	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Указываются  на корпусах элементов.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32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03648" y="260648"/>
            <a:ext cx="7056784" cy="5909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indent="228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ПОДБОР СЕЧЕНИЯ ПРОВОДОВ: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527" y="1052736"/>
          <a:ext cx="8640961" cy="330314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23732"/>
                <a:gridCol w="1230163"/>
                <a:gridCol w="2423234"/>
                <a:gridCol w="987568"/>
                <a:gridCol w="2376264"/>
              </a:tblGrid>
              <a:tr h="277904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Сечение </a:t>
                      </a:r>
                      <a:r>
                        <a:rPr lang="ru-RU" sz="2800" dirty="0" err="1"/>
                        <a:t>токопро</a:t>
                      </a:r>
                      <a:r>
                        <a:rPr lang="ru-RU" sz="2800" dirty="0"/>
                        <a:t> водящей </a:t>
                      </a:r>
                      <a:r>
                        <a:rPr lang="ru-RU" sz="2800" dirty="0" smtClean="0"/>
                        <a:t>жилы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smtClean="0"/>
                        <a:t>(</a:t>
                      </a:r>
                      <a:r>
                        <a:rPr lang="ru-RU" sz="2800" b="1" smtClean="0"/>
                        <a:t>мм</a:t>
                      </a:r>
                      <a:r>
                        <a:rPr lang="ru-RU" sz="2800" b="1" baseline="30000" smtClean="0"/>
                        <a:t>2</a:t>
                      </a:r>
                      <a:r>
                        <a:rPr lang="ru-RU" sz="2800" dirty="0" smtClean="0"/>
                        <a:t>)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Медные жилы проводов и кабелей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Напряжение, </a:t>
                      </a:r>
                      <a:r>
                        <a:rPr lang="ru-RU" sz="2800" b="1" dirty="0"/>
                        <a:t>220 В</a:t>
                      </a:r>
                      <a:endParaRPr lang="ru-RU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Напряжение, </a:t>
                      </a:r>
                      <a:r>
                        <a:rPr lang="ru-RU" sz="2800" b="1" dirty="0"/>
                        <a:t>380 В</a:t>
                      </a:r>
                      <a:endParaRPr lang="ru-RU" sz="2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ток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(</a:t>
                      </a:r>
                      <a:r>
                        <a:rPr lang="ru-RU" sz="2800" b="1" dirty="0" smtClean="0"/>
                        <a:t>А</a:t>
                      </a:r>
                      <a:r>
                        <a:rPr lang="ru-RU" sz="2800" dirty="0" smtClean="0"/>
                        <a:t>)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мощность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(</a:t>
                      </a:r>
                      <a:r>
                        <a:rPr lang="ru-RU" sz="2800" b="1" dirty="0" smtClean="0"/>
                        <a:t>кВт</a:t>
                      </a:r>
                      <a:r>
                        <a:rPr lang="ru-RU" sz="2800" dirty="0" smtClean="0"/>
                        <a:t>)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ток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(</a:t>
                      </a:r>
                      <a:r>
                        <a:rPr lang="ru-RU" sz="2800" b="1" dirty="0" smtClean="0"/>
                        <a:t>А</a:t>
                      </a:r>
                      <a:r>
                        <a:rPr lang="ru-RU" sz="2800" dirty="0" smtClean="0"/>
                        <a:t>)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мощность</a:t>
                      </a:r>
                    </a:p>
                    <a:p>
                      <a:pPr algn="ctr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/>
                        <a:t>(</a:t>
                      </a:r>
                      <a:r>
                        <a:rPr lang="ru-RU" sz="2800" b="1" dirty="0" smtClean="0"/>
                        <a:t>кВт</a:t>
                      </a:r>
                      <a:r>
                        <a:rPr lang="ru-RU" sz="2800" dirty="0" smtClean="0"/>
                        <a:t>)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790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1,5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19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4,1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16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10,5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  <a:tr h="27790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2,5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27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5,9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25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16,5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  <a:tr h="27790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4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38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8,3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30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19,8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  <a:tr h="277904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6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46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10,1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/>
                        <a:t>40</a:t>
                      </a:r>
                      <a:endParaRPr lang="ru-RU" sz="2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/>
                        <a:t>26,4</a:t>
                      </a:r>
                      <a:endParaRPr lang="ru-RU" sz="2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B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784114" y="6021288"/>
            <a:ext cx="6227987" cy="698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Aft>
                <a:spcPts val="1000"/>
              </a:spcAft>
            </a:pPr>
            <a:r>
              <a:rPr lang="ru-RU" sz="2800" b="1" dirty="0" smtClean="0"/>
              <a:t>-</a:t>
            </a:r>
            <a:r>
              <a:rPr lang="ru-RU" sz="3200" b="1" i="1" dirty="0" smtClean="0"/>
              <a:t>коэффициент  мощности </a:t>
            </a:r>
            <a:r>
              <a:rPr lang="ru-RU" sz="2800" b="1" i="1" dirty="0" smtClean="0"/>
              <a:t>= </a:t>
            </a:r>
            <a:r>
              <a:rPr lang="ru-RU" sz="4800" b="1" i="1" dirty="0" smtClean="0"/>
              <a:t>0,8</a:t>
            </a:r>
            <a:endParaRPr lang="ru-RU" sz="4800" b="1" i="1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509120"/>
            <a:ext cx="3390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I=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ток в амперах,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5013176"/>
            <a:ext cx="4336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Р</a:t>
            </a:r>
            <a:r>
              <a:rPr lang="en-US" sz="3200" b="1" i="1" dirty="0" smtClean="0">
                <a:solidFill>
                  <a:srgbClr val="FF0000"/>
                </a:solidFill>
              </a:rPr>
              <a:t>=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мощность в ватах,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5589240"/>
            <a:ext cx="5072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U=</a:t>
            </a:r>
            <a:r>
              <a:rPr lang="en-US" sz="3200" b="1" i="1" dirty="0" smtClean="0"/>
              <a:t> </a:t>
            </a:r>
            <a:r>
              <a:rPr lang="ru-RU" sz="3200" b="1" i="1" dirty="0" smtClean="0"/>
              <a:t>напряжение в вольтах,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22574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877272"/>
            <a:ext cx="15430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971600" y="3717032"/>
            <a:ext cx="5256584" cy="2232248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0"/>
            <a:ext cx="197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6480720" cy="255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super2010.ucoz.ua/1/1977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75856" y="1772816"/>
            <a:ext cx="5688632" cy="1584176"/>
          </a:xfrm>
          <a:prstGeom prst="roundRect">
            <a:avLst/>
          </a:prstGeom>
          <a:solidFill>
            <a:srgbClr val="EDF2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563888" y="1916832"/>
            <a:ext cx="5184576" cy="1239838"/>
          </a:xfrm>
          <a:prstGeom prst="rect">
            <a:avLst/>
          </a:prstGeom>
          <a:noFill/>
          <a:ln w="28575">
            <a:noFill/>
          </a:ln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Домашнее</a:t>
            </a:r>
          </a:p>
          <a:p>
            <a:pPr algn="ctr"/>
            <a:r>
              <a:rPr lang="ru-RU" sz="4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ahoma"/>
                <a:ea typeface="Tahoma"/>
                <a:cs typeface="Tahoma"/>
              </a:rPr>
              <a:t>задание</a:t>
            </a:r>
            <a:endParaRPr lang="ru-RU" sz="40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437112"/>
            <a:ext cx="50212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Ответить на вопросы: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471</Words>
  <Application>Microsoft Office PowerPoint</Application>
  <PresentationFormat>Экран (4:3)</PresentationFormat>
  <Paragraphs>87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116</cp:revision>
  <dcterms:created xsi:type="dcterms:W3CDTF">2016-01-20T13:08:03Z</dcterms:created>
  <dcterms:modified xsi:type="dcterms:W3CDTF">2016-03-30T11:51:49Z</dcterms:modified>
</cp:coreProperties>
</file>